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Amatic SC"/>
      <p:regular r:id="rId16"/>
      <p:bold r:id="rId17"/>
    </p:embeddedFont>
    <p:embeddedFont>
      <p:font typeface="Source Code Pr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SourceCodePr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maticSC-bold.fntdata"/><Relationship Id="rId16" Type="http://schemas.openxmlformats.org/officeDocument/2006/relationships/font" Target="fonts/AmaticSC-regular.fntdata"/><Relationship Id="rId5" Type="http://schemas.openxmlformats.org/officeDocument/2006/relationships/notesMaster" Target="notesMasters/notesMaster1.xml"/><Relationship Id="rId19" Type="http://schemas.openxmlformats.org/officeDocument/2006/relationships/font" Target="fonts/SourceCodePro-bold.fntdata"/><Relationship Id="rId6" Type="http://schemas.openxmlformats.org/officeDocument/2006/relationships/slide" Target="slides/slide1.xml"/><Relationship Id="rId18" Type="http://schemas.openxmlformats.org/officeDocument/2006/relationships/font" Target="fonts/SourceCodePr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15470e327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15470e32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c6f59039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590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c6f59039d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5903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c6f59039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590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c6f59039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59039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c6f59039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5903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15470e327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15470e32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15470e327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15470e32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154375" y="434925"/>
            <a:ext cx="7011300" cy="7611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0"/>
              </a:spcAft>
              <a:buNone/>
            </a:pPr>
            <a:r>
              <a:rPr lang="es-419" sz="2300">
                <a:solidFill>
                  <a:srgbClr val="000000"/>
                </a:solidFill>
                <a:highlight>
                  <a:srgbClr val="FFFFFF"/>
                </a:highlight>
                <a:latin typeface="Arial"/>
                <a:ea typeface="Arial"/>
                <a:cs typeface="Arial"/>
                <a:sym typeface="Arial"/>
              </a:rPr>
              <a:t>Thinking of an interesting business</a:t>
            </a:r>
            <a:endParaRPr sz="2300">
              <a:solidFill>
                <a:srgbClr val="000000"/>
              </a:solidFill>
              <a:highlight>
                <a:srgbClr val="FFFFFF"/>
              </a:highlight>
              <a:latin typeface="Arial"/>
              <a:ea typeface="Arial"/>
              <a:cs typeface="Arial"/>
              <a:sym typeface="Arial"/>
            </a:endParaRPr>
          </a:p>
          <a:p>
            <a:pPr indent="0" lvl="0" marL="0" rtl="0" algn="ctr">
              <a:spcBef>
                <a:spcPts val="600"/>
              </a:spcBef>
              <a:spcAft>
                <a:spcPts val="0"/>
              </a:spcAft>
              <a:buNone/>
            </a:pPr>
            <a:r>
              <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Approach to making a correct decision on the location of a large business</a:t>
            </a:r>
            <a:endParaRPr/>
          </a:p>
        </p:txBody>
      </p:sp>
      <p:pic>
        <p:nvPicPr>
          <p:cNvPr id="58" name="Google Shape;58;p13"/>
          <p:cNvPicPr preferRelativeResize="0"/>
          <p:nvPr/>
        </p:nvPicPr>
        <p:blipFill>
          <a:blip r:embed="rId3">
            <a:alphaModFix/>
          </a:blip>
          <a:stretch>
            <a:fillRect/>
          </a:stretch>
        </p:blipFill>
        <p:spPr>
          <a:xfrm>
            <a:off x="3349745" y="593200"/>
            <a:ext cx="5144550" cy="2916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215575" y="15593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Conclusion</a:t>
            </a:r>
            <a:endParaRPr/>
          </a:p>
        </p:txBody>
      </p:sp>
      <p:pic>
        <p:nvPicPr>
          <p:cNvPr id="122" name="Google Shape;122;p22"/>
          <p:cNvPicPr preferRelativeResize="0"/>
          <p:nvPr/>
        </p:nvPicPr>
        <p:blipFill>
          <a:blip r:embed="rId3">
            <a:alphaModFix/>
          </a:blip>
          <a:stretch>
            <a:fillRect/>
          </a:stretch>
        </p:blipFill>
        <p:spPr>
          <a:xfrm>
            <a:off x="4626500" y="2326175"/>
            <a:ext cx="4481824" cy="2817325"/>
          </a:xfrm>
          <a:prstGeom prst="rect">
            <a:avLst/>
          </a:prstGeom>
          <a:noFill/>
          <a:ln>
            <a:noFill/>
          </a:ln>
        </p:spPr>
      </p:pic>
      <p:sp>
        <p:nvSpPr>
          <p:cNvPr id="123" name="Google Shape;123;p22"/>
          <p:cNvSpPr txBox="1"/>
          <p:nvPr>
            <p:ph idx="2" type="body"/>
          </p:nvPr>
        </p:nvSpPr>
        <p:spPr>
          <a:xfrm>
            <a:off x="3164325" y="151650"/>
            <a:ext cx="5856000" cy="205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s-419" sz="1400"/>
              <a:t>It is recommended that the investor search for and establish his fresh vegetable business in the Don Mills North neighborhood since the most common venue is Caribbean Restaurant and the others are related to healthy living, which is precisely what fresh vegetables give. The others are not recommended because they are mostly for sale or entertainment, which would not be a good place.</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Background</a:t>
            </a:r>
            <a:endParaRPr/>
          </a:p>
        </p:txBody>
      </p:sp>
      <p:sp>
        <p:nvSpPr>
          <p:cNvPr id="64" name="Google Shape;64;p14"/>
          <p:cNvSpPr txBox="1"/>
          <p:nvPr>
            <p:ph idx="1" type="body"/>
          </p:nvPr>
        </p:nvSpPr>
        <p:spPr>
          <a:xfrm>
            <a:off x="311700" y="1228675"/>
            <a:ext cx="4764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Fruits and vegetables play an important role in a healthy diet.</a:t>
            </a:r>
            <a:endParaRPr/>
          </a:p>
          <a:p>
            <a:pPr indent="0" lvl="0" marL="0" rtl="0" algn="l">
              <a:spcBef>
                <a:spcPts val="1600"/>
              </a:spcBef>
              <a:spcAft>
                <a:spcPts val="0"/>
              </a:spcAft>
              <a:buNone/>
            </a:pPr>
            <a:r>
              <a:rPr lang="es-419"/>
              <a:t>Toronto is the capital of the province of Ontario and, with a population of 2,615,060 habitants and is the largest city in Canada  in addition to the financial center of that country.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5" name="Google Shape;65;p14"/>
          <p:cNvPicPr preferRelativeResize="0"/>
          <p:nvPr/>
        </p:nvPicPr>
        <p:blipFill>
          <a:blip r:embed="rId3">
            <a:alphaModFix/>
          </a:blip>
          <a:stretch>
            <a:fillRect/>
          </a:stretch>
        </p:blipFill>
        <p:spPr>
          <a:xfrm>
            <a:off x="5228400" y="1246250"/>
            <a:ext cx="3763200" cy="2867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106625" y="531475"/>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Problem</a:t>
            </a:r>
            <a:endParaRPr/>
          </a:p>
        </p:txBody>
      </p:sp>
      <p:sp>
        <p:nvSpPr>
          <p:cNvPr id="71" name="Google Shape;71;p15"/>
          <p:cNvSpPr txBox="1"/>
          <p:nvPr>
            <p:ph idx="4294967295" type="body"/>
          </p:nvPr>
        </p:nvSpPr>
        <p:spPr>
          <a:xfrm>
            <a:off x="3692575" y="793575"/>
            <a:ext cx="4764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 investor dedicated to the creation of emerging businesses and with great knowledge in Entrepreneurship scalability tells me that you are interested in opening a point of sale for fresh vegetables.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725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Data acquisition and cleaning</a:t>
            </a:r>
            <a:endParaRPr/>
          </a:p>
        </p:txBody>
      </p:sp>
      <p:pic>
        <p:nvPicPr>
          <p:cNvPr id="77" name="Google Shape;77;p16"/>
          <p:cNvPicPr preferRelativeResize="0"/>
          <p:nvPr/>
        </p:nvPicPr>
        <p:blipFill>
          <a:blip r:embed="rId3">
            <a:alphaModFix/>
          </a:blip>
          <a:stretch>
            <a:fillRect/>
          </a:stretch>
        </p:blipFill>
        <p:spPr>
          <a:xfrm>
            <a:off x="4677075" y="52550"/>
            <a:ext cx="1990725" cy="2295525"/>
          </a:xfrm>
          <a:prstGeom prst="rect">
            <a:avLst/>
          </a:prstGeom>
          <a:noFill/>
          <a:ln>
            <a:noFill/>
          </a:ln>
        </p:spPr>
      </p:pic>
      <p:pic>
        <p:nvPicPr>
          <p:cNvPr id="78" name="Google Shape;78;p16"/>
          <p:cNvPicPr preferRelativeResize="0"/>
          <p:nvPr/>
        </p:nvPicPr>
        <p:blipFill>
          <a:blip r:embed="rId4">
            <a:alphaModFix/>
          </a:blip>
          <a:stretch>
            <a:fillRect/>
          </a:stretch>
        </p:blipFill>
        <p:spPr>
          <a:xfrm>
            <a:off x="6667800" y="2348075"/>
            <a:ext cx="2143125" cy="2143125"/>
          </a:xfrm>
          <a:prstGeom prst="rect">
            <a:avLst/>
          </a:prstGeom>
          <a:noFill/>
          <a:ln>
            <a:noFill/>
          </a:ln>
        </p:spPr>
      </p:pic>
      <p:pic>
        <p:nvPicPr>
          <p:cNvPr id="79" name="Google Shape;79;p16"/>
          <p:cNvPicPr preferRelativeResize="0"/>
          <p:nvPr/>
        </p:nvPicPr>
        <p:blipFill>
          <a:blip r:embed="rId5">
            <a:alphaModFix/>
          </a:blip>
          <a:stretch>
            <a:fillRect/>
          </a:stretch>
        </p:blipFill>
        <p:spPr>
          <a:xfrm>
            <a:off x="6820200" y="152400"/>
            <a:ext cx="2171400" cy="16860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2910450" y="55600"/>
            <a:ext cx="3323100" cy="85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Data cleaning</a:t>
            </a:r>
            <a:endParaRPr/>
          </a:p>
        </p:txBody>
      </p:sp>
      <p:pic>
        <p:nvPicPr>
          <p:cNvPr id="85" name="Google Shape;85;p17"/>
          <p:cNvPicPr preferRelativeResize="0"/>
          <p:nvPr/>
        </p:nvPicPr>
        <p:blipFill>
          <a:blip r:embed="rId3">
            <a:alphaModFix/>
          </a:blip>
          <a:stretch>
            <a:fillRect/>
          </a:stretch>
        </p:blipFill>
        <p:spPr>
          <a:xfrm>
            <a:off x="152400" y="1058500"/>
            <a:ext cx="3457575" cy="1840925"/>
          </a:xfrm>
          <a:prstGeom prst="rect">
            <a:avLst/>
          </a:prstGeom>
          <a:noFill/>
          <a:ln>
            <a:noFill/>
          </a:ln>
        </p:spPr>
      </p:pic>
      <p:pic>
        <p:nvPicPr>
          <p:cNvPr id="86" name="Google Shape;86;p17"/>
          <p:cNvPicPr preferRelativeResize="0"/>
          <p:nvPr/>
        </p:nvPicPr>
        <p:blipFill>
          <a:blip r:embed="rId4">
            <a:alphaModFix/>
          </a:blip>
          <a:stretch>
            <a:fillRect/>
          </a:stretch>
        </p:blipFill>
        <p:spPr>
          <a:xfrm>
            <a:off x="3890775" y="2613425"/>
            <a:ext cx="4886325" cy="1914525"/>
          </a:xfrm>
          <a:prstGeom prst="rect">
            <a:avLst/>
          </a:prstGeom>
          <a:noFill/>
          <a:ln>
            <a:noFill/>
          </a:ln>
        </p:spPr>
      </p:pic>
      <p:sp>
        <p:nvSpPr>
          <p:cNvPr id="87" name="Google Shape;87;p17"/>
          <p:cNvSpPr/>
          <p:nvPr/>
        </p:nvSpPr>
        <p:spPr>
          <a:xfrm rot="1986460">
            <a:off x="2586496" y="3095902"/>
            <a:ext cx="1023225" cy="56341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457200" y="3985500"/>
            <a:ext cx="5417400" cy="700800"/>
          </a:xfrm>
          <a:prstGeom prst="rect">
            <a:avLst/>
          </a:prstGeom>
          <a:solidFill>
            <a:schemeClr val="lt2"/>
          </a:solidFill>
        </p:spPr>
        <p:txBody>
          <a:bodyPr anchorCtr="0" anchor="ctr" bIns="91425" lIns="91425" spcFirstLastPara="1" rIns="91425" wrap="square" tIns="91425">
            <a:noAutofit/>
          </a:bodyPr>
          <a:lstStyle/>
          <a:p>
            <a:pPr indent="0" lvl="0" marL="0" rtl="0" algn="l">
              <a:spcBef>
                <a:spcPts val="0"/>
              </a:spcBef>
              <a:spcAft>
                <a:spcPts val="0"/>
              </a:spcAft>
              <a:buNone/>
            </a:pPr>
            <a:r>
              <a:rPr lang="es-419"/>
              <a:t>Plotting on a map of Toronto the neighborhoods found</a:t>
            </a:r>
            <a:endParaRPr/>
          </a:p>
        </p:txBody>
      </p:sp>
      <p:pic>
        <p:nvPicPr>
          <p:cNvPr id="93" name="Google Shape;93;p18"/>
          <p:cNvPicPr preferRelativeResize="0"/>
          <p:nvPr/>
        </p:nvPicPr>
        <p:blipFill>
          <a:blip r:embed="rId3">
            <a:alphaModFix/>
          </a:blip>
          <a:stretch>
            <a:fillRect/>
          </a:stretch>
        </p:blipFill>
        <p:spPr>
          <a:xfrm>
            <a:off x="1072525" y="337850"/>
            <a:ext cx="5353050" cy="3228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4877475" y="296900"/>
            <a:ext cx="41394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800"/>
              <a:t>Selection</a:t>
            </a:r>
            <a:endParaRPr sz="2800"/>
          </a:p>
        </p:txBody>
      </p:sp>
      <p:sp>
        <p:nvSpPr>
          <p:cNvPr id="99" name="Google Shape;99;p19"/>
          <p:cNvSpPr txBox="1"/>
          <p:nvPr>
            <p:ph idx="1" type="body"/>
          </p:nvPr>
        </p:nvSpPr>
        <p:spPr>
          <a:xfrm>
            <a:off x="4877475" y="1289875"/>
            <a:ext cx="3981900" cy="30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400"/>
              <a:t>After conducting a review of all the neighborhoods that exist in Toronto and making a comparison with the information found in web searches, the Canadian Embassy and visual exploration (maps), North York was selected to search for neighborhoods and venues.</a:t>
            </a:r>
            <a:endParaRPr sz="1400"/>
          </a:p>
        </p:txBody>
      </p:sp>
      <p:pic>
        <p:nvPicPr>
          <p:cNvPr id="100" name="Google Shape;100;p19"/>
          <p:cNvPicPr preferRelativeResize="0"/>
          <p:nvPr/>
        </p:nvPicPr>
        <p:blipFill>
          <a:blip r:embed="rId3">
            <a:alphaModFix/>
          </a:blip>
          <a:stretch>
            <a:fillRect/>
          </a:stretch>
        </p:blipFill>
        <p:spPr>
          <a:xfrm>
            <a:off x="223725" y="466225"/>
            <a:ext cx="4572675" cy="2782660"/>
          </a:xfrm>
          <a:prstGeom prst="rect">
            <a:avLst/>
          </a:prstGeom>
          <a:noFill/>
          <a:ln>
            <a:noFill/>
          </a:ln>
        </p:spPr>
      </p:pic>
      <p:pic>
        <p:nvPicPr>
          <p:cNvPr id="101" name="Google Shape;101;p19"/>
          <p:cNvPicPr preferRelativeResize="0"/>
          <p:nvPr/>
        </p:nvPicPr>
        <p:blipFill>
          <a:blip r:embed="rId4">
            <a:alphaModFix/>
          </a:blip>
          <a:stretch>
            <a:fillRect/>
          </a:stretch>
        </p:blipFill>
        <p:spPr>
          <a:xfrm>
            <a:off x="45425" y="3248875"/>
            <a:ext cx="4750975" cy="181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119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Using Foursquare</a:t>
            </a:r>
            <a:endParaRPr/>
          </a:p>
        </p:txBody>
      </p:sp>
      <p:sp>
        <p:nvSpPr>
          <p:cNvPr id="107" name="Google Shape;107;p20"/>
          <p:cNvSpPr txBox="1"/>
          <p:nvPr>
            <p:ph idx="1" type="body"/>
          </p:nvPr>
        </p:nvSpPr>
        <p:spPr>
          <a:xfrm>
            <a:off x="354500" y="715125"/>
            <a:ext cx="7417500" cy="8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Foursquare is used to extract all venues from North York</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8" name="Google Shape;108;p20"/>
          <p:cNvPicPr preferRelativeResize="0"/>
          <p:nvPr/>
        </p:nvPicPr>
        <p:blipFill>
          <a:blip r:embed="rId3">
            <a:alphaModFix/>
          </a:blip>
          <a:stretch>
            <a:fillRect/>
          </a:stretch>
        </p:blipFill>
        <p:spPr>
          <a:xfrm>
            <a:off x="409625" y="1434425"/>
            <a:ext cx="8239125" cy="1409700"/>
          </a:xfrm>
          <a:prstGeom prst="rect">
            <a:avLst/>
          </a:prstGeom>
          <a:noFill/>
          <a:ln>
            <a:noFill/>
          </a:ln>
        </p:spPr>
      </p:pic>
      <p:pic>
        <p:nvPicPr>
          <p:cNvPr id="109" name="Google Shape;109;p20"/>
          <p:cNvPicPr preferRelativeResize="0"/>
          <p:nvPr/>
        </p:nvPicPr>
        <p:blipFill rotWithShape="1">
          <a:blip r:embed="rId4">
            <a:alphaModFix/>
          </a:blip>
          <a:srcRect b="20785" l="0" r="0" t="0"/>
          <a:stretch/>
        </p:blipFill>
        <p:spPr>
          <a:xfrm>
            <a:off x="3266525" y="2844125"/>
            <a:ext cx="3933825" cy="212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168350" y="94575"/>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3600"/>
              <a:t>Applying one of Machine Learning Techniques (K-Means Clustering)</a:t>
            </a:r>
            <a:endParaRPr sz="3600"/>
          </a:p>
          <a:p>
            <a:pPr indent="0" lvl="0" marL="0" rtl="0" algn="ctr">
              <a:spcBef>
                <a:spcPts val="0"/>
              </a:spcBef>
              <a:spcAft>
                <a:spcPts val="0"/>
              </a:spcAft>
              <a:buNone/>
            </a:pPr>
            <a:r>
              <a:t/>
            </a:r>
            <a:endParaRPr sz="3600"/>
          </a:p>
        </p:txBody>
      </p:sp>
      <p:sp>
        <p:nvSpPr>
          <p:cNvPr id="115" name="Google Shape;115;p21"/>
          <p:cNvSpPr txBox="1"/>
          <p:nvPr>
            <p:ph idx="4294967295" type="body"/>
          </p:nvPr>
        </p:nvSpPr>
        <p:spPr>
          <a:xfrm>
            <a:off x="3706850" y="94575"/>
            <a:ext cx="4764300" cy="17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Here we cluster neighborhoods via K-means clustering method. We think that 6 clusters is enough and can cover the complexity of our problem.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6" name="Google Shape;116;p21"/>
          <p:cNvPicPr preferRelativeResize="0"/>
          <p:nvPr/>
        </p:nvPicPr>
        <p:blipFill>
          <a:blip r:embed="rId3">
            <a:alphaModFix/>
          </a:blip>
          <a:stretch>
            <a:fillRect/>
          </a:stretch>
        </p:blipFill>
        <p:spPr>
          <a:xfrm>
            <a:off x="3809300" y="1785950"/>
            <a:ext cx="4936246" cy="2984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